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Josefin Sans" pitchFamily="2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SemiBold" panose="020B07060308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gFSbi/Zki9AbUS6NbEPFl4iPzh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1.gstatic.com/images?q=tbn:ANd9GcQh8nvsiQuXEMXEaiAPuijjxfZGENSsAmpsZkDtYU-4vHUVkoWk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nstrumentationblog.com/how-does-a-solenoid-valve-work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otland.store/gravity-temperature-sensors/15096-gravity-analog-electrical-conductivity-sensor-dfrobot-dfr0300-h-5904422348359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lv/en/product-highlight/m/maxim-integrated/waterproof-ds18b20-sensor-ki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llaboutcircuits.com/electronic-components/datasheet/DS18S20%2B--Analog-Devices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-usa.arduino.cc/products/arduino-uno-rev3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hardware/uno-rev3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eeedstudio.com/Grove-PH-Sensor-ki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conprocon.com/blog-post/the-basics-of-a-ph-sensor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otland.store/gravity-temperature-sensors/5318-dfrobot-gravity-analogue-turbidity-sensor-6959420909674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acebook.com/128201097665586/posts/turbidity-of-colloidal-dispersion-is-measured-bya-spectrophotometerb-nephelomete/801884446963911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How-to-Use-Water-Flow-Sensor-Arduino-Tutorial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nstructables.com/Measure-Water-Flow-Rate-and-Volume-Using-Arduin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Solenoid valve photo: </a:t>
            </a:r>
            <a:r>
              <a:rPr lang="en-US" dirty="0">
                <a:hlinkClick r:id="rId3"/>
              </a:rPr>
              <a:t>images (1001×1001) (gstatic.com)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Solenoid valve explanation photo: </a:t>
            </a:r>
            <a:r>
              <a:rPr lang="en-US" dirty="0">
                <a:hlinkClick r:id="rId4"/>
              </a:rPr>
              <a:t>How does a Solenoid Valve work? (instrumentationblog.com)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5" name="Google Shape;3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783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3" name="Google Shape;4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Conductivity sensor photo: </a:t>
            </a:r>
            <a:r>
              <a:rPr lang="en-US" dirty="0">
                <a:hlinkClick r:id="rId3"/>
              </a:rPr>
              <a:t>Gravity - Analog Electrical Conductivity Sensor - </a:t>
            </a:r>
            <a:r>
              <a:rPr lang="en-US" dirty="0" err="1">
                <a:hlinkClick r:id="rId3"/>
              </a:rPr>
              <a:t>Botland</a:t>
            </a:r>
            <a:r>
              <a:rPr lang="en-US" dirty="0">
                <a:hlinkClick r:id="rId3"/>
              </a:rPr>
              <a:t> - Robotic Shop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DFR0198 Temperature sensor photo: </a:t>
            </a:r>
            <a:r>
              <a:rPr lang="en-US" dirty="0">
                <a:hlinkClick r:id="rId3"/>
              </a:rPr>
              <a:t>Waterproof DS18B20 Sensor Kit - ADI &amp; </a:t>
            </a:r>
            <a:r>
              <a:rPr lang="en-US" dirty="0" err="1">
                <a:hlinkClick r:id="rId3"/>
              </a:rPr>
              <a:t>DFRobot</a:t>
            </a:r>
            <a:r>
              <a:rPr lang="en-US" dirty="0">
                <a:hlinkClick r:id="rId3"/>
              </a:rPr>
              <a:t> | </a:t>
            </a:r>
            <a:r>
              <a:rPr lang="en-US" dirty="0" err="1">
                <a:hlinkClick r:id="rId3"/>
              </a:rPr>
              <a:t>DigiKey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DS1820 temperature sensor photo: </a:t>
            </a:r>
            <a:r>
              <a:rPr lang="en-US" dirty="0">
                <a:hlinkClick r:id="rId4"/>
              </a:rPr>
              <a:t>DS18S20+ Analog Devices - Datasheet PDF &amp; Technical Specs (allaboutcircuits.com)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Arduino uno rev3 photo: </a:t>
            </a:r>
            <a:r>
              <a:rPr lang="it-IT" dirty="0">
                <a:hlinkClick r:id="rId3"/>
              </a:rPr>
              <a:t>Arduino Uno Rev3 — Arduino Online Shop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Arduino uno rev3 pinout: </a:t>
            </a:r>
            <a:r>
              <a:rPr lang="en-US" dirty="0">
                <a:hlinkClick r:id="rId3"/>
              </a:rPr>
              <a:t>UNO R3 | Arduino Documentation</a:t>
            </a:r>
            <a:endParaRPr dirty="0"/>
          </a:p>
        </p:txBody>
      </p:sp>
      <p:sp>
        <p:nvSpPr>
          <p:cNvPr id="464" name="Google Shape;4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8" name="Google Shape;4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9ad1f4bc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29ad1f4bc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8" name="Google Shape;2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6" name="Google Shape;2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pH sensor photo: </a:t>
            </a:r>
            <a:r>
              <a:rPr lang="en-US" dirty="0">
                <a:hlinkClick r:id="rId3"/>
              </a:rPr>
              <a:t>Grove - PH Sensor Kit (E-201C-Blue) | </a:t>
            </a:r>
            <a:r>
              <a:rPr lang="en-US" dirty="0" err="1">
                <a:hlinkClick r:id="rId3"/>
              </a:rPr>
              <a:t>Seeed</a:t>
            </a:r>
            <a:r>
              <a:rPr lang="en-US" dirty="0">
                <a:hlinkClick r:id="rId3"/>
              </a:rPr>
              <a:t> Studio Wiki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pH sensor explanation photo: </a:t>
            </a:r>
            <a:r>
              <a:rPr lang="en-US" dirty="0">
                <a:hlinkClick r:id="rId4"/>
              </a:rPr>
              <a:t>The Basics Of A pH Sensor - ICON Process Controls (iconprocon.com)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Turbidity sensor photo: </a:t>
            </a:r>
            <a:r>
              <a:rPr lang="en-US" dirty="0">
                <a:hlinkClick r:id="rId3"/>
              </a:rPr>
              <a:t>Arduino Uno - SMD </a:t>
            </a:r>
            <a:r>
              <a:rPr lang="en-US" dirty="0" err="1">
                <a:hlinkClick r:id="rId3"/>
              </a:rPr>
              <a:t>Botland</a:t>
            </a:r>
            <a:r>
              <a:rPr lang="en-US" dirty="0">
                <a:hlinkClick r:id="rId3"/>
              </a:rPr>
              <a:t> - Robotic Shop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Turbidity sensor explanation photo: </a:t>
            </a:r>
            <a:r>
              <a:rPr lang="en-US" dirty="0">
                <a:hlinkClick r:id="rId4"/>
              </a:rPr>
              <a:t>Turbidity of Colloidal dispersion is... - Solution Pharmacy | Facebook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Water flow sensor photo: </a:t>
            </a:r>
            <a:r>
              <a:rPr lang="en-US" dirty="0">
                <a:hlinkClick r:id="rId3"/>
              </a:rPr>
              <a:t>How to Use Water Flow Sensor - Arduino Tutorial : 5 Steps (with Pictures) – </a:t>
            </a:r>
            <a:r>
              <a:rPr lang="en-US" dirty="0" err="1">
                <a:hlinkClick r:id="rId3"/>
              </a:rPr>
              <a:t>Instructables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Water flow sensor explanation photo: </a:t>
            </a:r>
            <a:r>
              <a:rPr lang="en-US" dirty="0">
                <a:hlinkClick r:id="rId4"/>
              </a:rPr>
              <a:t>Measure Water Flow Rate and Volume Using Arduino : 5 Steps - </a:t>
            </a:r>
            <a:r>
              <a:rPr lang="en-US" dirty="0" err="1">
                <a:hlinkClick r:id="rId4"/>
              </a:rPr>
              <a:t>Instructables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3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3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3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3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3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3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3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3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3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3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3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3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3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3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3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38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1" name="Google Shape;171;p42"/>
          <p:cNvSpPr/>
          <p:nvPr/>
        </p:nvSpPr>
        <p:spPr>
          <a:xfrm rot="10800000" flipH="1">
            <a:off x="-614789" y="79410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2"/>
          <p:cNvSpPr/>
          <p:nvPr/>
        </p:nvSpPr>
        <p:spPr>
          <a:xfrm rot="9367883">
            <a:off x="-881240" y="-32226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/>
          <p:nvPr/>
        </p:nvSpPr>
        <p:spPr>
          <a:xfrm rot="9944222" flipH="1">
            <a:off x="-1417570" y="-278867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2"/>
          <p:cNvSpPr/>
          <p:nvPr/>
        </p:nvSpPr>
        <p:spPr>
          <a:xfrm rot="5772639">
            <a:off x="8598824" y="-560579"/>
            <a:ext cx="1671004" cy="159778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2"/>
          <p:cNvSpPr/>
          <p:nvPr/>
        </p:nvSpPr>
        <p:spPr>
          <a:xfrm rot="706905">
            <a:off x="7020027" y="-335675"/>
            <a:ext cx="3557278" cy="966682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2"/>
          <p:cNvSpPr/>
          <p:nvPr/>
        </p:nvSpPr>
        <p:spPr>
          <a:xfrm>
            <a:off x="7020070" y="-335758"/>
            <a:ext cx="3556654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2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2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2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2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4" name="Google Shape;184;p43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43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43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-US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-US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-US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-US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43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3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3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3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3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3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3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43"/>
          <p:cNvGrpSpPr/>
          <p:nvPr/>
        </p:nvGrpSpPr>
        <p:grpSpPr>
          <a:xfrm rot="10800000">
            <a:off x="7695844" y="-223187"/>
            <a:ext cx="1676378" cy="6958510"/>
            <a:chOff x="-174456" y="-1522719"/>
            <a:chExt cx="1676378" cy="6958510"/>
          </a:xfrm>
        </p:grpSpPr>
        <p:sp>
          <p:nvSpPr>
            <p:cNvPr id="196" name="Google Shape;196;p43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3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3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43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3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3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3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6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6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6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6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6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6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6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6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6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7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7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7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7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7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7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7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7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7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7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4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4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4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4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4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4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4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4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4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4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4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subTitle" idx="1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subTitle" idx="2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subTitle" idx="3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subTitle" idx="4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/>
          <p:nvPr/>
        </p:nvSpPr>
        <p:spPr>
          <a:xfrm rot="-10350985" flipH="1">
            <a:off x="6450155" y="-124771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5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5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5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5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5"/>
          <p:cNvSpPr/>
          <p:nvPr/>
        </p:nvSpPr>
        <p:spPr>
          <a:xfrm>
            <a:off x="7168769" y="-99365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5"/>
          <p:cNvSpPr/>
          <p:nvPr/>
        </p:nvSpPr>
        <p:spPr>
          <a:xfrm rot="10800000" flipH="1">
            <a:off x="7678176" y="-210266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5"/>
          <p:cNvSpPr/>
          <p:nvPr/>
        </p:nvSpPr>
        <p:spPr>
          <a:xfrm rot="10350985">
            <a:off x="-562292" y="-173408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5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5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5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5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5"/>
          <p:cNvSpPr/>
          <p:nvPr/>
        </p:nvSpPr>
        <p:spPr>
          <a:xfrm flipH="1">
            <a:off x="-353582" y="-148002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5"/>
          <p:cNvSpPr/>
          <p:nvPr/>
        </p:nvSpPr>
        <p:spPr>
          <a:xfrm rot="10800000">
            <a:off x="-402608" y="-258904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7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7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7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7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7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7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7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7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7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7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7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7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7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9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8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8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8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8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8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8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8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8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9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9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9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9"/>
          <p:cNvSpPr txBox="1">
            <a:spLocks noGrp="1"/>
          </p:cNvSpPr>
          <p:nvPr>
            <p:ph type="title"/>
          </p:nvPr>
        </p:nvSpPr>
        <p:spPr>
          <a:xfrm flipH="1">
            <a:off x="1393306" y="2025275"/>
            <a:ext cx="2022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subTitle" idx="1"/>
          </p:nvPr>
        </p:nvSpPr>
        <p:spPr>
          <a:xfrm flipH="1">
            <a:off x="1393306" y="2342448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title" idx="2"/>
          </p:nvPr>
        </p:nvSpPr>
        <p:spPr>
          <a:xfrm flipH="1">
            <a:off x="3560862" y="3479400"/>
            <a:ext cx="2022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11" name="Google Shape;111;p39"/>
          <p:cNvSpPr txBox="1">
            <a:spLocks noGrp="1"/>
          </p:cNvSpPr>
          <p:nvPr>
            <p:ph type="subTitle" idx="3"/>
          </p:nvPr>
        </p:nvSpPr>
        <p:spPr>
          <a:xfrm flipH="1">
            <a:off x="3560862" y="3796573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title" idx="4"/>
          </p:nvPr>
        </p:nvSpPr>
        <p:spPr>
          <a:xfrm flipH="1">
            <a:off x="5728394" y="2025263"/>
            <a:ext cx="2022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13" name="Google Shape;113;p39"/>
          <p:cNvSpPr txBox="1">
            <a:spLocks noGrp="1"/>
          </p:cNvSpPr>
          <p:nvPr>
            <p:ph type="subTitle" idx="5"/>
          </p:nvPr>
        </p:nvSpPr>
        <p:spPr>
          <a:xfrm flipH="1">
            <a:off x="5728394" y="2342435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39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9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9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9"/>
          <p:cNvSpPr txBox="1">
            <a:spLocks noGrp="1"/>
          </p:cNvSpPr>
          <p:nvPr>
            <p:ph type="title" idx="6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" name="Google Shape;118;p39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9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9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9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125" name="Google Shape;125;p40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0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0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0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0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0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0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0"/>
          <p:cNvSpPr/>
          <p:nvPr/>
        </p:nvSpPr>
        <p:spPr>
          <a:xfrm rot="-10667561">
            <a:off x="305871" y="43938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0"/>
          <p:cNvSpPr/>
          <p:nvPr/>
        </p:nvSpPr>
        <p:spPr>
          <a:xfrm rot="10800000">
            <a:off x="402459" y="43010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0"/>
          <p:cNvSpPr/>
          <p:nvPr/>
        </p:nvSpPr>
        <p:spPr>
          <a:xfrm>
            <a:off x="-272112" y="41566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0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0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0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0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0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46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1"/>
          <p:cNvSpPr/>
          <p:nvPr/>
        </p:nvSpPr>
        <p:spPr>
          <a:xfrm rot="10800000" flipH="1">
            <a:off x="-34948" y="4374909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1"/>
          <p:cNvSpPr/>
          <p:nvPr/>
        </p:nvSpPr>
        <p:spPr>
          <a:xfrm flipH="1">
            <a:off x="6142736" y="0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1"/>
          <p:cNvSpPr/>
          <p:nvPr/>
        </p:nvSpPr>
        <p:spPr>
          <a:xfrm>
            <a:off x="6632383" y="0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1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1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1"/>
          <p:cNvSpPr/>
          <p:nvPr/>
        </p:nvSpPr>
        <p:spPr>
          <a:xfrm flipH="1">
            <a:off x="6962402" y="0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1"/>
          <p:cNvSpPr/>
          <p:nvPr/>
        </p:nvSpPr>
        <p:spPr>
          <a:xfrm rot="9281215" flipH="1">
            <a:off x="6963797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1"/>
          <p:cNvSpPr/>
          <p:nvPr/>
        </p:nvSpPr>
        <p:spPr>
          <a:xfrm rot="9280772" flipH="1">
            <a:off x="6019538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1"/>
          <p:cNvSpPr/>
          <p:nvPr/>
        </p:nvSpPr>
        <p:spPr>
          <a:xfrm rot="9281383">
            <a:off x="6014037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1"/>
          <p:cNvSpPr/>
          <p:nvPr/>
        </p:nvSpPr>
        <p:spPr>
          <a:xfrm rot="10800000" flipH="1">
            <a:off x="-874529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1"/>
          <p:cNvSpPr/>
          <p:nvPr/>
        </p:nvSpPr>
        <p:spPr>
          <a:xfrm rot="9367883">
            <a:off x="-114097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1"/>
          <p:cNvSpPr/>
          <p:nvPr/>
        </p:nvSpPr>
        <p:spPr>
          <a:xfrm rot="9944222" flipH="1">
            <a:off x="-1677309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1"/>
          <p:cNvSpPr txBox="1">
            <a:spLocks noGrp="1"/>
          </p:cNvSpPr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subTitle" idx="1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41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1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1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1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1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1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1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1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1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1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1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1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Smart Water 	Quality Monitoring</a:t>
            </a:r>
            <a:endParaRPr/>
          </a:p>
        </p:txBody>
      </p:sp>
      <p:sp>
        <p:nvSpPr>
          <p:cNvPr id="263" name="Google Shape;263;p1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/>
              <a:t>Ahmad Mansour – b0088651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/>
              <a:t>Baraa Abed – b0088000</a:t>
            </a:r>
            <a:endParaRPr sz="1800"/>
          </a:p>
        </p:txBody>
      </p:sp>
      <p:sp>
        <p:nvSpPr>
          <p:cNvPr id="264" name="Google Shape;264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Other sensors</a:t>
            </a:r>
            <a:endParaRPr/>
          </a:p>
        </p:txBody>
      </p:sp>
      <p:sp>
        <p:nvSpPr>
          <p:cNvPr id="337" name="Google Shape;337;p10"/>
          <p:cNvSpPr txBox="1">
            <a:spLocks noGrp="1"/>
          </p:cNvSpPr>
          <p:nvPr>
            <p:ph type="subTitle" idx="1"/>
          </p:nvPr>
        </p:nvSpPr>
        <p:spPr>
          <a:xfrm>
            <a:off x="3328944" y="26239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DFR0198 temperature sensor</a:t>
            </a:r>
            <a:endParaRPr/>
          </a:p>
        </p:txBody>
      </p:sp>
      <p:sp>
        <p:nvSpPr>
          <p:cNvPr id="338" name="Google Shape;338;p10"/>
          <p:cNvSpPr txBox="1">
            <a:spLocks noGrp="1"/>
          </p:cNvSpPr>
          <p:nvPr>
            <p:ph type="subTitle" idx="2"/>
          </p:nvPr>
        </p:nvSpPr>
        <p:spPr>
          <a:xfrm>
            <a:off x="3482681" y="3387955"/>
            <a:ext cx="21786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Explained in paper 2</a:t>
            </a:r>
            <a:endParaRPr/>
          </a:p>
        </p:txBody>
      </p:sp>
      <p:sp>
        <p:nvSpPr>
          <p:cNvPr id="339" name="Google Shape;339;p10"/>
          <p:cNvSpPr/>
          <p:nvPr/>
        </p:nvSpPr>
        <p:spPr>
          <a:xfrm>
            <a:off x="4132200" y="1199962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10" descr="Thermometer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381" y="1411162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"/>
          <p:cNvSpPr txBox="1">
            <a:spLocks noGrp="1"/>
          </p:cNvSpPr>
          <p:nvPr>
            <p:ph type="title"/>
          </p:nvPr>
        </p:nvSpPr>
        <p:spPr>
          <a:xfrm flipH="1">
            <a:off x="1295159" y="2523623"/>
            <a:ext cx="2199509" cy="92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Raspberry Pi model 3B</a:t>
            </a:r>
            <a:endParaRPr/>
          </a:p>
        </p:txBody>
      </p:sp>
      <p:sp>
        <p:nvSpPr>
          <p:cNvPr id="347" name="Google Shape;347;p11"/>
          <p:cNvSpPr txBox="1">
            <a:spLocks noGrp="1"/>
          </p:cNvSpPr>
          <p:nvPr>
            <p:ph type="title" idx="4"/>
          </p:nvPr>
        </p:nvSpPr>
        <p:spPr>
          <a:xfrm flipH="1">
            <a:off x="5712756" y="2573382"/>
            <a:ext cx="2022300" cy="87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Arduino Uno</a:t>
            </a:r>
            <a:endParaRPr/>
          </a:p>
        </p:txBody>
      </p:sp>
      <p:sp>
        <p:nvSpPr>
          <p:cNvPr id="348" name="Google Shape;348;p11"/>
          <p:cNvSpPr txBox="1">
            <a:spLocks noGrp="1"/>
          </p:cNvSpPr>
          <p:nvPr>
            <p:ph type="subTitle" idx="5"/>
          </p:nvPr>
        </p:nvSpPr>
        <p:spPr>
          <a:xfrm flipH="1">
            <a:off x="5737456" y="3293881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Explained in paper 2</a:t>
            </a:r>
            <a:endParaRPr/>
          </a:p>
        </p:txBody>
      </p:sp>
      <p:sp>
        <p:nvSpPr>
          <p:cNvPr id="349" name="Google Shape;349;p11"/>
          <p:cNvSpPr txBox="1">
            <a:spLocks noGrp="1"/>
          </p:cNvSpPr>
          <p:nvPr>
            <p:ph type="title" idx="6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Controllers</a:t>
            </a:r>
            <a:endParaRPr/>
          </a:p>
        </p:txBody>
      </p:sp>
      <p:sp>
        <p:nvSpPr>
          <p:cNvPr id="350" name="Google Shape;350;p11"/>
          <p:cNvSpPr/>
          <p:nvPr/>
        </p:nvSpPr>
        <p:spPr>
          <a:xfrm>
            <a:off x="1964638" y="1609370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6299750" y="1609370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629" y="1711931"/>
            <a:ext cx="696570" cy="69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0988" y="1703862"/>
            <a:ext cx="712707" cy="71270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8219" y="935975"/>
            <a:ext cx="1544273" cy="154427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Actuators – Solenoid valve</a:t>
            </a:r>
            <a:endParaRPr/>
          </a:p>
        </p:txBody>
      </p:sp>
      <p:sp>
        <p:nvSpPr>
          <p:cNvPr id="361" name="Google Shape;361;p12"/>
          <p:cNvSpPr txBox="1">
            <a:spLocks noGrp="1"/>
          </p:cNvSpPr>
          <p:nvPr>
            <p:ph type="subTitle" idx="4"/>
          </p:nvPr>
        </p:nvSpPr>
        <p:spPr>
          <a:xfrm>
            <a:off x="830169" y="1181724"/>
            <a:ext cx="5161922" cy="27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Controls the movement of water (and other fluids) through the pipe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Internal plunger does not allow water to pass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When powered, electromagnet attracts plunger and lets water through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12V operation (requires relay switch)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62" name="Google Shape;36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003" y="2480248"/>
            <a:ext cx="2528704" cy="24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3"/>
          <p:cNvSpPr txBox="1">
            <a:spLocks noGrp="1"/>
          </p:cNvSpPr>
          <p:nvPr>
            <p:ph type="title"/>
          </p:nvPr>
        </p:nvSpPr>
        <p:spPr>
          <a:xfrm flipH="1">
            <a:off x="702994" y="680051"/>
            <a:ext cx="3931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Software flowchart</a:t>
            </a:r>
            <a:endParaRPr/>
          </a:p>
        </p:txBody>
      </p:sp>
      <p:pic>
        <p:nvPicPr>
          <p:cNvPr id="369" name="Google Shape;369;p13" descr="Fig. 1. - Smart water monitoring system flowch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0473" y="472044"/>
            <a:ext cx="2694709" cy="418746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3"/>
          <p:cNvSpPr txBox="1"/>
          <p:nvPr/>
        </p:nvSpPr>
        <p:spPr>
          <a:xfrm>
            <a:off x="4854286" y="4629115"/>
            <a:ext cx="470708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- https://ieeexplore.ieee.org/document/8597179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 txBox="1"/>
          <p:nvPr/>
        </p:nvSpPr>
        <p:spPr>
          <a:xfrm>
            <a:off x="702994" y="1280857"/>
            <a:ext cx="4790635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Starts with user signing up for service and setup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Solenoid valve is open to start water supply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Checks if water quality is suitable: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Arial"/>
              <a:buAutoNum type="alphaLcParenR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If unsuitable, sends SMS/email to user &amp; authority and close solenoid valve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Arial"/>
              <a:buAutoNum type="alphaLcParenR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If suitable, continues water supply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Checks if any water consumption limit is crossed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Arial"/>
              <a:buAutoNum type="alphaLcParenR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If crossed, sends SMS/email to user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At the end of the month, water bill is generated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4" descr="Fig. 3. - SWMS hardware implemen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558" y="780031"/>
            <a:ext cx="5184881" cy="406306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4"/>
          <p:cNvSpPr txBox="1"/>
          <p:nvPr/>
        </p:nvSpPr>
        <p:spPr>
          <a:xfrm>
            <a:off x="539999" y="144464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A4568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photo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4"/>
          <p:cNvSpPr txBox="1"/>
          <p:nvPr/>
        </p:nvSpPr>
        <p:spPr>
          <a:xfrm>
            <a:off x="1511594" y="4828916"/>
            <a:ext cx="612080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- https://ieeexplore.ieee.org/document/8597179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"/>
          <p:cNvSpPr txBox="1"/>
          <p:nvPr/>
        </p:nvSpPr>
        <p:spPr>
          <a:xfrm>
            <a:off x="539999" y="144464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A4568"/>
                </a:solidFill>
                <a:latin typeface="Josefin Sans"/>
                <a:ea typeface="Josefin Sans"/>
                <a:cs typeface="Josefin Sans"/>
                <a:sym typeface="Josefin Sans"/>
              </a:rPr>
              <a:t>Web portal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5"/>
          <p:cNvSpPr txBox="1"/>
          <p:nvPr/>
        </p:nvSpPr>
        <p:spPr>
          <a:xfrm>
            <a:off x="1497943" y="4348273"/>
            <a:ext cx="612080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- https://ieeexplore.ieee.org/document/8597179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15" descr="Fig. 6. - SWMS billing window showing hourly water us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9899" y="1655135"/>
            <a:ext cx="4624100" cy="265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5" descr="Fig. 5. - SWMS quality check window showing water with desired qualit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239" y="795227"/>
            <a:ext cx="4321108" cy="245124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"/>
          <p:cNvSpPr txBox="1">
            <a:spLocks noGrp="1"/>
          </p:cNvSpPr>
          <p:nvPr>
            <p:ph type="title"/>
          </p:nvPr>
        </p:nvSpPr>
        <p:spPr>
          <a:xfrm>
            <a:off x="354418" y="1904739"/>
            <a:ext cx="8435163" cy="154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 dirty="0"/>
              <a:t>IoT based Smart Water Quality Monitoring System</a:t>
            </a:r>
            <a:endParaRPr dirty="0"/>
          </a:p>
        </p:txBody>
      </p:sp>
      <p:sp>
        <p:nvSpPr>
          <p:cNvPr id="270" name="Google Shape;270;p2"/>
          <p:cNvSpPr txBox="1">
            <a:spLocks noGrp="1"/>
          </p:cNvSpPr>
          <p:nvPr>
            <p:ph type="title" idx="2"/>
          </p:nvPr>
        </p:nvSpPr>
        <p:spPr>
          <a:xfrm>
            <a:off x="3105598" y="1256719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271" name="Google Shape;271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3C1F2-163F-606C-E171-6DC35CE828EA}"/>
              </a:ext>
            </a:extLst>
          </p:cNvPr>
          <p:cNvSpPr txBox="1"/>
          <p:nvPr/>
        </p:nvSpPr>
        <p:spPr>
          <a:xfrm>
            <a:off x="1137201" y="3172347"/>
            <a:ext cx="68695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M. Mukta, S. Islam, S. D. Barman, A. W. Reza and M. S. Hossain Khan, 2019 IEEE 4th International Conference on Computer and Communication Systems (ICCCS), Singapore, 2019, pp. 669-673</a:t>
            </a:r>
            <a:endParaRPr lang="en-AE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7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"/>
          <p:cNvSpPr txBox="1">
            <a:spLocks noGrp="1"/>
          </p:cNvSpPr>
          <p:nvPr>
            <p:ph type="title"/>
          </p:nvPr>
        </p:nvSpPr>
        <p:spPr>
          <a:xfrm>
            <a:off x="2155225" y="289747"/>
            <a:ext cx="48335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Features – Water quality parameters collection</a:t>
            </a:r>
            <a:br>
              <a:rPr lang="en-US"/>
            </a:br>
            <a:endParaRPr/>
          </a:p>
        </p:txBody>
      </p:sp>
      <p:sp>
        <p:nvSpPr>
          <p:cNvPr id="402" name="Google Shape;402;p17"/>
          <p:cNvSpPr txBox="1">
            <a:spLocks noGrp="1"/>
          </p:cNvSpPr>
          <p:nvPr>
            <p:ph type="subTitle" idx="2"/>
          </p:nvPr>
        </p:nvSpPr>
        <p:spPr>
          <a:xfrm>
            <a:off x="1746226" y="1511127"/>
            <a:ext cx="5651548" cy="276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/>
              <a:t>System to quantify quality of water samples</a:t>
            </a:r>
            <a:endParaRPr sz="160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/>
              <a:t>Measures pH, temperature, conductivity, and turbidity</a:t>
            </a:r>
            <a:endParaRPr sz="160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/>
              <a:t>Measured physical parameters sent to desktop application through USB serial communication</a:t>
            </a:r>
            <a:endParaRPr sz="1600"/>
          </a:p>
        </p:txBody>
      </p:sp>
      <p:sp>
        <p:nvSpPr>
          <p:cNvPr id="403" name="Google Shape;403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"/>
          <p:cNvSpPr txBox="1">
            <a:spLocks noGrp="1"/>
          </p:cNvSpPr>
          <p:nvPr>
            <p:ph type="title"/>
          </p:nvPr>
        </p:nvSpPr>
        <p:spPr>
          <a:xfrm>
            <a:off x="2525556" y="321711"/>
            <a:ext cx="40928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Features – Desktop application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09" name="Google Shape;409;p18"/>
          <p:cNvSpPr txBox="1">
            <a:spLocks noGrp="1"/>
          </p:cNvSpPr>
          <p:nvPr>
            <p:ph type="subTitle" idx="4"/>
          </p:nvPr>
        </p:nvSpPr>
        <p:spPr>
          <a:xfrm>
            <a:off x="1723441" y="1511129"/>
            <a:ext cx="5697114" cy="276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/>
              <a:t>System to read, analyze, and view data sent on serial port </a:t>
            </a:r>
            <a:endParaRPr/>
          </a:p>
          <a:p>
            <a:pPr marL="4826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/>
              <a:t>Uses machine learning (ML) predictions and World Health Organization (WHO) standards</a:t>
            </a:r>
            <a:endParaRPr sz="160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/>
              <a:t>ML predictions based fast forest binary classifier algorithm</a:t>
            </a:r>
            <a:endParaRPr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/>
              <a:t>Classifies water sample as “Drinkable” or “Not Drinkable”</a:t>
            </a:r>
            <a:endParaRPr/>
          </a:p>
        </p:txBody>
      </p:sp>
      <p:sp>
        <p:nvSpPr>
          <p:cNvPr id="410" name="Google Shape;41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19"/>
          <p:cNvPicPr preferRelativeResize="0"/>
          <p:nvPr/>
        </p:nvPicPr>
        <p:blipFill rotWithShape="1">
          <a:blip r:embed="rId3">
            <a:alphaModFix/>
          </a:blip>
          <a:srcRect l="4902" t="2815" r="5463" b="3628"/>
          <a:stretch/>
        </p:blipFill>
        <p:spPr>
          <a:xfrm>
            <a:off x="4505539" y="1896709"/>
            <a:ext cx="4400121" cy="288070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9"/>
          <p:cNvSpPr/>
          <p:nvPr/>
        </p:nvSpPr>
        <p:spPr>
          <a:xfrm rot="10800000">
            <a:off x="-950023" y="-1133864"/>
            <a:ext cx="6573982" cy="7258834"/>
          </a:xfrm>
          <a:custGeom>
            <a:avLst/>
            <a:gdLst/>
            <a:ahLst/>
            <a:cxnLst/>
            <a:rect l="l" t="t" r="r" b="b"/>
            <a:pathLst>
              <a:path w="57522" h="53146" extrusionOk="0">
                <a:moveTo>
                  <a:pt x="38824" y="0"/>
                </a:moveTo>
                <a:cubicBezTo>
                  <a:pt x="36106" y="0"/>
                  <a:pt x="34222" y="1704"/>
                  <a:pt x="30325" y="3209"/>
                </a:cubicBezTo>
                <a:cubicBezTo>
                  <a:pt x="28876" y="3933"/>
                  <a:pt x="27395" y="4167"/>
                  <a:pt x="25907" y="4167"/>
                </a:cubicBezTo>
                <a:cubicBezTo>
                  <a:pt x="23199" y="4167"/>
                  <a:pt x="20471" y="3393"/>
                  <a:pt x="17884" y="3393"/>
                </a:cubicBezTo>
                <a:cubicBezTo>
                  <a:pt x="16641" y="3393"/>
                  <a:pt x="15430" y="3571"/>
                  <a:pt x="14270" y="4101"/>
                </a:cubicBezTo>
                <a:cubicBezTo>
                  <a:pt x="0" y="10344"/>
                  <a:pt x="24973" y="34425"/>
                  <a:pt x="8467" y="44676"/>
                </a:cubicBezTo>
                <a:lnTo>
                  <a:pt x="8919" y="45128"/>
                </a:lnTo>
                <a:cubicBezTo>
                  <a:pt x="8467" y="50920"/>
                  <a:pt x="14710" y="51812"/>
                  <a:pt x="19170" y="52704"/>
                </a:cubicBezTo>
                <a:cubicBezTo>
                  <a:pt x="21169" y="52998"/>
                  <a:pt x="23137" y="53146"/>
                  <a:pt x="25060" y="53146"/>
                </a:cubicBezTo>
                <a:cubicBezTo>
                  <a:pt x="37720" y="53146"/>
                  <a:pt x="48416" y="46755"/>
                  <a:pt x="53062" y="33974"/>
                </a:cubicBezTo>
                <a:cubicBezTo>
                  <a:pt x="57522" y="22831"/>
                  <a:pt x="55738" y="7668"/>
                  <a:pt x="43703" y="1425"/>
                </a:cubicBezTo>
                <a:cubicBezTo>
                  <a:pt x="41662" y="402"/>
                  <a:pt x="40144" y="0"/>
                  <a:pt x="388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9"/>
          <p:cNvSpPr/>
          <p:nvPr/>
        </p:nvSpPr>
        <p:spPr>
          <a:xfrm rot="10800000">
            <a:off x="-1261751" y="-1182358"/>
            <a:ext cx="6573982" cy="7258834"/>
          </a:xfrm>
          <a:custGeom>
            <a:avLst/>
            <a:gdLst/>
            <a:ahLst/>
            <a:cxnLst/>
            <a:rect l="l" t="t" r="r" b="b"/>
            <a:pathLst>
              <a:path w="57522" h="53146" extrusionOk="0">
                <a:moveTo>
                  <a:pt x="38824" y="0"/>
                </a:moveTo>
                <a:cubicBezTo>
                  <a:pt x="36106" y="0"/>
                  <a:pt x="34222" y="1704"/>
                  <a:pt x="30325" y="3209"/>
                </a:cubicBezTo>
                <a:cubicBezTo>
                  <a:pt x="28876" y="3933"/>
                  <a:pt x="27395" y="4167"/>
                  <a:pt x="25907" y="4167"/>
                </a:cubicBezTo>
                <a:cubicBezTo>
                  <a:pt x="23199" y="4167"/>
                  <a:pt x="20471" y="3393"/>
                  <a:pt x="17884" y="3393"/>
                </a:cubicBezTo>
                <a:cubicBezTo>
                  <a:pt x="16641" y="3393"/>
                  <a:pt x="15430" y="3571"/>
                  <a:pt x="14270" y="4101"/>
                </a:cubicBezTo>
                <a:cubicBezTo>
                  <a:pt x="0" y="10344"/>
                  <a:pt x="24973" y="34425"/>
                  <a:pt x="8467" y="44676"/>
                </a:cubicBezTo>
                <a:lnTo>
                  <a:pt x="8919" y="45128"/>
                </a:lnTo>
                <a:cubicBezTo>
                  <a:pt x="8467" y="50920"/>
                  <a:pt x="14710" y="51812"/>
                  <a:pt x="19170" y="52704"/>
                </a:cubicBezTo>
                <a:cubicBezTo>
                  <a:pt x="21169" y="52998"/>
                  <a:pt x="23137" y="53146"/>
                  <a:pt x="25060" y="53146"/>
                </a:cubicBezTo>
                <a:cubicBezTo>
                  <a:pt x="37720" y="53146"/>
                  <a:pt x="48416" y="46755"/>
                  <a:pt x="53062" y="33974"/>
                </a:cubicBezTo>
                <a:cubicBezTo>
                  <a:pt x="57522" y="22831"/>
                  <a:pt x="55738" y="7668"/>
                  <a:pt x="43703" y="1425"/>
                </a:cubicBezTo>
                <a:cubicBezTo>
                  <a:pt x="41662" y="402"/>
                  <a:pt x="40144" y="0"/>
                  <a:pt x="388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9"/>
          <p:cNvSpPr txBox="1"/>
          <p:nvPr/>
        </p:nvSpPr>
        <p:spPr>
          <a:xfrm>
            <a:off x="131618" y="315283"/>
            <a:ext cx="36714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Hardware diagram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9"/>
          <p:cNvSpPr txBox="1"/>
          <p:nvPr/>
        </p:nvSpPr>
        <p:spPr>
          <a:xfrm>
            <a:off x="131618" y="917775"/>
            <a:ext cx="3449782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Turbidity, temperature, conductivity, and pH sensors: </a:t>
            </a: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For water quality measurements</a:t>
            </a:r>
            <a:endParaRPr sz="1600" b="1" i="0" u="none" strike="noStrike" cap="none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Arduino Uno: </a:t>
            </a: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Collects sensor readings and sends them to desktop app through USB serial communication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Desktop app: </a:t>
            </a: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Used to store received data and analyze it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9"/>
          <p:cNvSpPr txBox="1"/>
          <p:nvPr/>
        </p:nvSpPr>
        <p:spPr>
          <a:xfrm>
            <a:off x="4876031" y="4776926"/>
            <a:ext cx="38481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- https://ieeexplore.ieee.org/document/8821742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19" descr="Figure 1. - Block diagram of the proposed SWQM system."/>
          <p:cNvPicPr preferRelativeResize="0"/>
          <p:nvPr/>
        </p:nvPicPr>
        <p:blipFill rotWithShape="1">
          <a:blip r:embed="rId4">
            <a:alphaModFix/>
          </a:blip>
          <a:srcRect t="3803" b="4984"/>
          <a:stretch/>
        </p:blipFill>
        <p:spPr>
          <a:xfrm>
            <a:off x="4759922" y="116813"/>
            <a:ext cx="4145738" cy="178067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"/>
          <p:cNvSpPr txBox="1">
            <a:spLocks noGrp="1"/>
          </p:cNvSpPr>
          <p:nvPr>
            <p:ph type="title"/>
          </p:nvPr>
        </p:nvSpPr>
        <p:spPr>
          <a:xfrm>
            <a:off x="354418" y="1904739"/>
            <a:ext cx="8435163" cy="154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 dirty="0"/>
              <a:t>Smart Water Monitoring System for Real-time water quality and usage monitoring</a:t>
            </a:r>
            <a:endParaRPr dirty="0"/>
          </a:p>
        </p:txBody>
      </p:sp>
      <p:sp>
        <p:nvSpPr>
          <p:cNvPr id="270" name="Google Shape;270;p2"/>
          <p:cNvSpPr txBox="1">
            <a:spLocks noGrp="1"/>
          </p:cNvSpPr>
          <p:nvPr>
            <p:ph type="title" idx="2"/>
          </p:nvPr>
        </p:nvSpPr>
        <p:spPr>
          <a:xfrm>
            <a:off x="3105598" y="1256719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01</a:t>
            </a:r>
            <a:endParaRPr dirty="0"/>
          </a:p>
        </p:txBody>
      </p:sp>
      <p:sp>
        <p:nvSpPr>
          <p:cNvPr id="271" name="Google Shape;271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3C1F2-163F-606C-E171-6DC35CE828EA}"/>
              </a:ext>
            </a:extLst>
          </p:cNvPr>
          <p:cNvSpPr txBox="1"/>
          <p:nvPr/>
        </p:nvSpPr>
        <p:spPr>
          <a:xfrm>
            <a:off x="1137201" y="3172347"/>
            <a:ext cx="68695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E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M. Kumar Jha, R. Kumari Sah, M. S. </a:t>
            </a:r>
            <a:r>
              <a:rPr lang="en-AE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Rashmitha</a:t>
            </a:r>
            <a:r>
              <a:rPr lang="en-AE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R. Sinha, B. Sujatha and K. V. Suma, 2018 International Conference on Inventive Research in Computing Applications (ICIRCA), Coimbatore, India, 2018, pp. 617-621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064" y="1172169"/>
            <a:ext cx="2944936" cy="294493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0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Sensors – DFR0300 conductivity sensor</a:t>
            </a:r>
            <a:endParaRPr/>
          </a:p>
        </p:txBody>
      </p:sp>
      <p:sp>
        <p:nvSpPr>
          <p:cNvPr id="429" name="Google Shape;429;p20"/>
          <p:cNvSpPr txBox="1">
            <a:spLocks noGrp="1"/>
          </p:cNvSpPr>
          <p:nvPr>
            <p:ph type="subTitle" idx="4"/>
          </p:nvPr>
        </p:nvSpPr>
        <p:spPr>
          <a:xfrm>
            <a:off x="830169" y="1181724"/>
            <a:ext cx="5161922" cy="27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Measures the conductivity by measuring electrical current in water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AC voltage applied across two electrodes to generate current (not DC to prevent electrolysis)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Connected to module which converts reading to analog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3.3V/5.0V operation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0 - 20 ms/cm operation range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±5% full scale (±1 ms/cm) resolution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0 - 40 ºC operating temperature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0" name="Google Shape;43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6642" y="768625"/>
            <a:ext cx="2994992" cy="299499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Sensors – DFR0198 temperature sensor</a:t>
            </a:r>
            <a:endParaRPr/>
          </a:p>
        </p:txBody>
      </p:sp>
      <p:sp>
        <p:nvSpPr>
          <p:cNvPr id="437" name="Google Shape;437;p21"/>
          <p:cNvSpPr txBox="1">
            <a:spLocks noGrp="1"/>
          </p:cNvSpPr>
          <p:nvPr>
            <p:ph type="subTitle" idx="4"/>
          </p:nvPr>
        </p:nvSpPr>
        <p:spPr>
          <a:xfrm>
            <a:off x="830169" y="1181724"/>
            <a:ext cx="5161922" cy="27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Waterproof version of the DS1820. Water Measures the temperature of the water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Probe has circuit to check voltage across diode terminals which varies as temperature changes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Connected to module which converts analog reading to 9 to 12-bit digital (configurable)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3.3V/5.0V operation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-10 - 85 ºC operation range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±0.5 ºC resolution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-55 - 125 ºC operating temperature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&lt;750 ms response time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438" name="Google Shape;438;p21" descr="Introduction to DS18B20 - The Engineering Projects"/>
          <p:cNvPicPr preferRelativeResize="0"/>
          <p:nvPr/>
        </p:nvPicPr>
        <p:blipFill rotWithShape="1">
          <a:blip r:embed="rId4">
            <a:alphaModFix/>
          </a:blip>
          <a:srcRect l="57753" t="39934" r="35073" b="5518"/>
          <a:stretch/>
        </p:blipFill>
        <p:spPr>
          <a:xfrm>
            <a:off x="8219659" y="2266121"/>
            <a:ext cx="655984" cy="222636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>
            <a:spLocks noGrp="1"/>
          </p:cNvSpPr>
          <p:nvPr>
            <p:ph type="title"/>
          </p:nvPr>
        </p:nvSpPr>
        <p:spPr>
          <a:xfrm flipH="1">
            <a:off x="1295159" y="2523623"/>
            <a:ext cx="2199509" cy="92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SEN0161 pH sensor</a:t>
            </a:r>
            <a:endParaRPr/>
          </a:p>
        </p:txBody>
      </p:sp>
      <p:sp>
        <p:nvSpPr>
          <p:cNvPr id="445" name="Google Shape;445;p22"/>
          <p:cNvSpPr txBox="1">
            <a:spLocks noGrp="1"/>
          </p:cNvSpPr>
          <p:nvPr>
            <p:ph type="title" idx="4"/>
          </p:nvPr>
        </p:nvSpPr>
        <p:spPr>
          <a:xfrm flipH="1">
            <a:off x="5334880" y="2548502"/>
            <a:ext cx="2784921" cy="87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SEN0189 turbidity sensor</a:t>
            </a:r>
            <a:endParaRPr/>
          </a:p>
        </p:txBody>
      </p:sp>
      <p:sp>
        <p:nvSpPr>
          <p:cNvPr id="446" name="Google Shape;446;p22"/>
          <p:cNvSpPr txBox="1">
            <a:spLocks noGrp="1"/>
          </p:cNvSpPr>
          <p:nvPr>
            <p:ph type="subTitle" idx="5"/>
          </p:nvPr>
        </p:nvSpPr>
        <p:spPr>
          <a:xfrm flipH="1">
            <a:off x="5740378" y="3293881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Explained in paper 1</a:t>
            </a:r>
            <a:endParaRPr/>
          </a:p>
        </p:txBody>
      </p:sp>
      <p:sp>
        <p:nvSpPr>
          <p:cNvPr id="447" name="Google Shape;447;p22"/>
          <p:cNvSpPr txBox="1">
            <a:spLocks noGrp="1"/>
          </p:cNvSpPr>
          <p:nvPr>
            <p:ph type="title" idx="6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Other sensors</a:t>
            </a:r>
            <a:endParaRPr/>
          </a:p>
        </p:txBody>
      </p:sp>
      <p:sp>
        <p:nvSpPr>
          <p:cNvPr id="448" name="Google Shape;448;p22"/>
          <p:cNvSpPr/>
          <p:nvPr/>
        </p:nvSpPr>
        <p:spPr>
          <a:xfrm>
            <a:off x="1964638" y="1609370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2"/>
          <p:cNvSpPr/>
          <p:nvPr/>
        </p:nvSpPr>
        <p:spPr>
          <a:xfrm>
            <a:off x="6299750" y="1609370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0305" y="1700885"/>
            <a:ext cx="696570" cy="69657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2"/>
          <p:cNvSpPr txBox="1"/>
          <p:nvPr/>
        </p:nvSpPr>
        <p:spPr>
          <a:xfrm flipH="1">
            <a:off x="1381324" y="3293881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Explained in paper 1</a:t>
            </a:r>
            <a:endParaRPr sz="1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2" name="Google Shape;452;p22" descr="A circle with water and white dot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2256" y="176282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23" descr="Arduino Uno Rev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4797" y="1288178"/>
            <a:ext cx="3421273" cy="25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Controllers – Arduino Uno Rev3</a:t>
            </a:r>
            <a:endParaRPr/>
          </a:p>
        </p:txBody>
      </p:sp>
      <p:sp>
        <p:nvSpPr>
          <p:cNvPr id="460" name="Google Shape;460;p23"/>
          <p:cNvSpPr txBox="1">
            <a:spLocks noGrp="1"/>
          </p:cNvSpPr>
          <p:nvPr>
            <p:ph type="subTitle" idx="4"/>
          </p:nvPr>
        </p:nvSpPr>
        <p:spPr>
          <a:xfrm>
            <a:off x="830169" y="1181724"/>
            <a:ext cx="5161922" cy="27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Microcontroller board from Arduino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Based on ATmega328P chip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5.0V, 8-bit RISC-based chip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Operates at 16 MHz clock speed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2 KB SRAM + 1 KB EEPROM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32 KB flash memory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14 digital I/O pins capable of: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6 PWM outputs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1 I2C, 1 SPI, and 1 UART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6 analog inputs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USB-B port for serial communication + power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Barrel jack for external power</a:t>
            </a:r>
            <a:endParaRPr/>
          </a:p>
          <a:p>
            <a:pPr marL="28575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/>
          </a:p>
          <a:p>
            <a:pPr marL="28575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24" descr="pin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125" y="0"/>
            <a:ext cx="5619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"/>
          <p:cNvSpPr txBox="1">
            <a:spLocks noGrp="1"/>
          </p:cNvSpPr>
          <p:nvPr>
            <p:ph type="title"/>
          </p:nvPr>
        </p:nvSpPr>
        <p:spPr>
          <a:xfrm flipH="1">
            <a:off x="709619" y="1332847"/>
            <a:ext cx="4790635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Software flowchart - Arduino</a:t>
            </a:r>
            <a:endParaRPr/>
          </a:p>
        </p:txBody>
      </p:sp>
      <p:pic>
        <p:nvPicPr>
          <p:cNvPr id="473" name="Google Shape;47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0473" y="731505"/>
            <a:ext cx="2694709" cy="366853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5"/>
          <p:cNvSpPr txBox="1"/>
          <p:nvPr/>
        </p:nvSpPr>
        <p:spPr>
          <a:xfrm>
            <a:off x="4854286" y="4629115"/>
            <a:ext cx="470708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- https://ieeexplore.ieee.org/document/8821742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5"/>
          <p:cNvSpPr txBox="1"/>
          <p:nvPr/>
        </p:nvSpPr>
        <p:spPr>
          <a:xfrm>
            <a:off x="709620" y="2022977"/>
            <a:ext cx="4790635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Starts with setting up digital &amp; analog input pins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Keeps reading temperature, conductivity, turbidity, and pH, concatenating it to temp string, and sending readings on serial port</a:t>
            </a:r>
            <a:endParaRPr sz="1600" b="0" i="0" u="none" strike="noStrike" cap="none">
              <a:solidFill>
                <a:srgbClr val="285E8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285E8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285E8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"/>
          <p:cNvSpPr txBox="1">
            <a:spLocks noGrp="1"/>
          </p:cNvSpPr>
          <p:nvPr>
            <p:ph type="title"/>
          </p:nvPr>
        </p:nvSpPr>
        <p:spPr>
          <a:xfrm flipH="1">
            <a:off x="709620" y="1326221"/>
            <a:ext cx="4094293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Software flowchart – Desktop app</a:t>
            </a:r>
            <a:endParaRPr/>
          </a:p>
        </p:txBody>
      </p:sp>
      <p:pic>
        <p:nvPicPr>
          <p:cNvPr id="482" name="Google Shape;48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2293" y="1067349"/>
            <a:ext cx="3451067" cy="316663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6"/>
          <p:cNvSpPr txBox="1"/>
          <p:nvPr/>
        </p:nvSpPr>
        <p:spPr>
          <a:xfrm>
            <a:off x="4854286" y="4629115"/>
            <a:ext cx="470708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- https://ieeexplore.ieee.org/document/8821742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6"/>
          <p:cNvSpPr txBox="1"/>
          <p:nvPr/>
        </p:nvSpPr>
        <p:spPr>
          <a:xfrm>
            <a:off x="709620" y="2022977"/>
            <a:ext cx="4823163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Starts with user choosing either to read data, check wiki, or see data log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To read data, user selects serial port Arduino connected to and clicks read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Arial"/>
              <a:buAutoNum type="alphaLcParenR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If ML Prediction clicked, passed data into ML model for prediction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Arial"/>
              <a:buAutoNum type="alphaLcParenR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If WHO Standard clicked, compared with WHO defined threshold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To see logged data, user clicks Output Log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285E8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285E8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7"/>
          <p:cNvPicPr preferRelativeResize="0"/>
          <p:nvPr/>
        </p:nvPicPr>
        <p:blipFill rotWithShape="1">
          <a:blip r:embed="rId3">
            <a:alphaModFix/>
          </a:blip>
          <a:srcRect t="261" b="49989"/>
          <a:stretch/>
        </p:blipFill>
        <p:spPr>
          <a:xfrm>
            <a:off x="671194" y="1093152"/>
            <a:ext cx="4361444" cy="26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7"/>
          <p:cNvSpPr txBox="1"/>
          <p:nvPr/>
        </p:nvSpPr>
        <p:spPr>
          <a:xfrm>
            <a:off x="539999" y="144464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A4568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photo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7"/>
          <p:cNvSpPr txBox="1"/>
          <p:nvPr/>
        </p:nvSpPr>
        <p:spPr>
          <a:xfrm>
            <a:off x="1511595" y="4640226"/>
            <a:ext cx="612080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- https://ieeexplore.ieee.org/document/8821742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27"/>
          <p:cNvPicPr preferRelativeResize="0"/>
          <p:nvPr/>
        </p:nvPicPr>
        <p:blipFill rotWithShape="1">
          <a:blip r:embed="rId3">
            <a:alphaModFix/>
          </a:blip>
          <a:srcRect t="51977"/>
          <a:stretch/>
        </p:blipFill>
        <p:spPr>
          <a:xfrm>
            <a:off x="4123685" y="2007553"/>
            <a:ext cx="4270123" cy="248967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8"/>
          <p:cNvSpPr txBox="1"/>
          <p:nvPr/>
        </p:nvSpPr>
        <p:spPr>
          <a:xfrm>
            <a:off x="539999" y="144464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A4568"/>
                </a:solidFill>
                <a:latin typeface="Josefin Sans"/>
                <a:ea typeface="Josefin Sans"/>
                <a:cs typeface="Josefin Sans"/>
                <a:sym typeface="Josefin Sans"/>
              </a:rPr>
              <a:t>Desktop application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8"/>
          <p:cNvSpPr txBox="1"/>
          <p:nvPr/>
        </p:nvSpPr>
        <p:spPr>
          <a:xfrm>
            <a:off x="1497943" y="4348273"/>
            <a:ext cx="612080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- https://ieeexplore.ieee.org/document/8821742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9899" y="1667746"/>
            <a:ext cx="4624100" cy="263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32" y="795227"/>
            <a:ext cx="4110322" cy="245124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"/>
          <p:cNvSpPr txBox="1"/>
          <p:nvPr/>
        </p:nvSpPr>
        <p:spPr>
          <a:xfrm>
            <a:off x="539999" y="144464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A4568"/>
                </a:solidFill>
                <a:latin typeface="Josefin Sans"/>
                <a:ea typeface="Josefin Sans"/>
                <a:cs typeface="Josefin Sans"/>
                <a:sym typeface="Josefin Sans"/>
              </a:rPr>
              <a:t>Results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999" y="717164"/>
            <a:ext cx="3853246" cy="409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9" descr="Table II- Experimental Values of Detected Parameters and System’S Prediction&#10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757" y="1401510"/>
            <a:ext cx="3706498" cy="272259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9"/>
          <p:cNvSpPr txBox="1"/>
          <p:nvPr/>
        </p:nvSpPr>
        <p:spPr>
          <a:xfrm>
            <a:off x="1332841" y="4848413"/>
            <a:ext cx="612080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- https://ieeexplore.ieee.org/document/8821742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"/>
          <p:cNvSpPr txBox="1">
            <a:spLocks noGrp="1"/>
          </p:cNvSpPr>
          <p:nvPr>
            <p:ph type="title"/>
          </p:nvPr>
        </p:nvSpPr>
        <p:spPr>
          <a:xfrm>
            <a:off x="2564224" y="321711"/>
            <a:ext cx="40155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Features - Smart water quality meter</a:t>
            </a:r>
            <a:br>
              <a:rPr lang="en-US" dirty="0"/>
            </a:br>
            <a:endParaRPr dirty="0"/>
          </a:p>
        </p:txBody>
      </p:sp>
      <p:sp>
        <p:nvSpPr>
          <p:cNvPr id="277" name="Google Shape;277;p3"/>
          <p:cNvSpPr txBox="1">
            <a:spLocks noGrp="1"/>
          </p:cNvSpPr>
          <p:nvPr>
            <p:ph type="subTitle" idx="2"/>
          </p:nvPr>
        </p:nvSpPr>
        <p:spPr>
          <a:xfrm>
            <a:off x="1746226" y="1511127"/>
            <a:ext cx="5651548" cy="276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System to monitor quality of water received at household</a:t>
            </a:r>
            <a:endParaRPr sz="1600" dirty="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Measures pH, temperature, and turbidity</a:t>
            </a:r>
            <a:endParaRPr sz="1600" dirty="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Calculates conductivity through relationship with temperature</a:t>
            </a:r>
            <a:endParaRPr sz="1600" dirty="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Water quality information available on web portal</a:t>
            </a:r>
            <a:endParaRPr sz="1600" dirty="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AutoNum type="arabicPeriod"/>
            </a:pPr>
            <a:r>
              <a:rPr lang="en-US" sz="1600" dirty="0"/>
              <a:t>Sends SMS and email alerts to user and authority when water quality is unsuitable. </a:t>
            </a:r>
            <a:endParaRPr sz="1600" dirty="0"/>
          </a:p>
        </p:txBody>
      </p:sp>
      <p:sp>
        <p:nvSpPr>
          <p:cNvPr id="278" name="Google Shape;27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"/>
          <p:cNvSpPr txBox="1"/>
          <p:nvPr/>
        </p:nvSpPr>
        <p:spPr>
          <a:xfrm>
            <a:off x="539999" y="144464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A4568"/>
                </a:solidFill>
                <a:latin typeface="Josefin Sans"/>
                <a:ea typeface="Josefin Sans"/>
                <a:cs typeface="Josefin Sans"/>
                <a:sym typeface="Josefin Sans"/>
              </a:rPr>
              <a:t>Results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0"/>
          <p:cNvSpPr txBox="1"/>
          <p:nvPr/>
        </p:nvSpPr>
        <p:spPr>
          <a:xfrm>
            <a:off x="1511592" y="4580840"/>
            <a:ext cx="612080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- https://ieeexplore.ieee.org/document/8821742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30" descr="Table IV- &#10;Accuracy Comparis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2" y="3128996"/>
            <a:ext cx="52387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0"/>
          <p:cNvSpPr txBox="1"/>
          <p:nvPr/>
        </p:nvSpPr>
        <p:spPr>
          <a:xfrm>
            <a:off x="2854918" y="1750227"/>
            <a:ext cx="343415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Accuracy = (TP+TN)/Total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Precision (PR) = TP/(TP+TN)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Recall (RE) = TP/(TP+FN)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F1score = 2×[(PR×RE)/(PR+ RE)]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30" descr="Table III- &#10;Confusion Matri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2622" y="822258"/>
            <a:ext cx="52387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9ad1f4bc48_0_0"/>
          <p:cNvSpPr txBox="1">
            <a:spLocks noGrp="1"/>
          </p:cNvSpPr>
          <p:nvPr>
            <p:ph type="subTitle" idx="4"/>
          </p:nvPr>
        </p:nvSpPr>
        <p:spPr>
          <a:xfrm>
            <a:off x="1723441" y="1408003"/>
            <a:ext cx="5697000" cy="27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Smart Water Quality Monitoring system important to make sure water quality suitable for use</a:t>
            </a:r>
          </a:p>
          <a:p>
            <a:pPr marL="482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System can be used to determine if water drinkable, potable, etc.</a:t>
            </a:r>
          </a:p>
          <a:p>
            <a:pPr marL="482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Use of microcontroller + simple sensors allows for cheap and effective water quality monitoring system</a:t>
            </a:r>
          </a:p>
          <a:p>
            <a:pPr marL="482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The parameters used to measure quality in both papers are pH, Temperature, Turbidity, and Conductivity</a:t>
            </a:r>
            <a:endParaRPr dirty="0"/>
          </a:p>
          <a:p>
            <a:pPr marL="4826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The first paper suggests including ML in future work, while the second uses ML in their paper</a:t>
            </a:r>
          </a:p>
          <a:p>
            <a:pPr marL="4826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Future work can concentrate on integrating fuzzy logic, predictive maintenance, and more parameters</a:t>
            </a:r>
            <a:endParaRPr sz="1600" dirty="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endParaRPr dirty="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endParaRPr dirty="0"/>
          </a:p>
        </p:txBody>
      </p:sp>
      <p:sp>
        <p:nvSpPr>
          <p:cNvPr id="528" name="Google Shape;528;g29ad1f4bc48_0_0"/>
          <p:cNvSpPr txBox="1">
            <a:spLocks noGrp="1"/>
          </p:cNvSpPr>
          <p:nvPr>
            <p:ph type="title"/>
          </p:nvPr>
        </p:nvSpPr>
        <p:spPr>
          <a:xfrm>
            <a:off x="2525556" y="321711"/>
            <a:ext cx="409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Findings &amp; Conclusion</a:t>
            </a:r>
            <a:endParaRPr/>
          </a:p>
        </p:txBody>
      </p:sp>
      <p:sp>
        <p:nvSpPr>
          <p:cNvPr id="529" name="Google Shape;529;g29ad1f4bc48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1"/>
          <p:cNvSpPr txBox="1">
            <a:spLocks noGrp="1"/>
          </p:cNvSpPr>
          <p:nvPr>
            <p:ph type="title"/>
          </p:nvPr>
        </p:nvSpPr>
        <p:spPr>
          <a:xfrm>
            <a:off x="2629950" y="1772154"/>
            <a:ext cx="38841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Thanks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5" name="Google Shape;535;p31"/>
          <p:cNvSpPr txBox="1">
            <a:spLocks noGrp="1"/>
          </p:cNvSpPr>
          <p:nvPr>
            <p:ph type="subTitle" idx="1"/>
          </p:nvPr>
        </p:nvSpPr>
        <p:spPr>
          <a:xfrm>
            <a:off x="3038540" y="2565952"/>
            <a:ext cx="3066900" cy="56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Questions?</a:t>
            </a:r>
            <a:endParaRPr sz="2000"/>
          </a:p>
        </p:txBody>
      </p: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/>
              <a:t>Please keep this slide for attribution</a:t>
            </a:r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497E4-978D-1522-CA6A-9C93402291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6" name="Google Shape;517;p30">
            <a:extLst>
              <a:ext uri="{FF2B5EF4-FFF2-40B4-BE49-F238E27FC236}">
                <a16:creationId xmlns:a16="http://schemas.microsoft.com/office/drawing/2014/main" id="{31EF4F83-AF15-2B4B-9E87-315C2308B222}"/>
              </a:ext>
            </a:extLst>
          </p:cNvPr>
          <p:cNvSpPr txBox="1"/>
          <p:nvPr/>
        </p:nvSpPr>
        <p:spPr>
          <a:xfrm>
            <a:off x="539999" y="144464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1A4568"/>
                </a:solidFill>
                <a:latin typeface="Josefin Sans"/>
                <a:ea typeface="Josefin Sans"/>
                <a:cs typeface="Josefin Sans"/>
                <a:sym typeface="Josefin Sans"/>
              </a:rPr>
              <a:t>References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8DA04-8615-141E-C97C-ED55FFF862C7}"/>
              </a:ext>
            </a:extLst>
          </p:cNvPr>
          <p:cNvSpPr txBox="1"/>
          <p:nvPr/>
        </p:nvSpPr>
        <p:spPr>
          <a:xfrm>
            <a:off x="539999" y="979181"/>
            <a:ext cx="8064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914400"/>
            <a:r>
              <a:rPr lang="en-AE" dirty="0"/>
              <a:t>[1] M. Kumar Jha, R. Kumari Sah, M. S. </a:t>
            </a:r>
            <a:r>
              <a:rPr lang="en-AE" dirty="0" err="1"/>
              <a:t>Rashmitha</a:t>
            </a:r>
            <a:r>
              <a:rPr lang="en-AE" dirty="0"/>
              <a:t>, R. Sinha, B. Sujatha and K. V. Suma, "Smart Water Monitoring System for Real-Time Water Quality and Usage Monitoring," 2018 International Conference on Inventive Research in Computing Applications (ICIRCA), Coimbatore, India, 2018, pp. 617-621, </a:t>
            </a:r>
            <a:r>
              <a:rPr lang="en-AE" dirty="0" err="1"/>
              <a:t>doi</a:t>
            </a:r>
            <a:r>
              <a:rPr lang="en-AE" dirty="0"/>
              <a:t>: 10.1109/ICIRCA.2018.8597179.</a:t>
            </a:r>
          </a:p>
          <a:p>
            <a:pPr indent="-914400"/>
            <a:endParaRPr lang="en-AE" dirty="0"/>
          </a:p>
          <a:p>
            <a:pPr indent="-457200"/>
            <a:r>
              <a:rPr lang="en-US" dirty="0"/>
              <a:t>[2] M. Mukta, S. Islam, S. D. Barman, A. W. Reza and M. S. Hossain Khan, "</a:t>
            </a:r>
            <a:r>
              <a:rPr lang="en-US" dirty="0" err="1"/>
              <a:t>Iot</a:t>
            </a:r>
            <a:r>
              <a:rPr lang="en-US" dirty="0"/>
              <a:t> based Smart Water Quality Monitoring System," 2019 IEEE 4th International Conference on Computer and Communication Systems (ICCCS), Singapore, 2019, pp. 669-673, </a:t>
            </a:r>
            <a:r>
              <a:rPr lang="en-US" dirty="0" err="1"/>
              <a:t>doi</a:t>
            </a:r>
            <a:r>
              <a:rPr lang="en-US" dirty="0"/>
              <a:t>: 10.1109/CCOMS.2019.8821742.</a:t>
            </a:r>
          </a:p>
          <a:p>
            <a:pPr indent="-457200"/>
            <a:endParaRPr lang="en-US" dirty="0"/>
          </a:p>
          <a:p>
            <a:pPr indent="-457200" algn="ctr"/>
            <a:r>
              <a:rPr lang="en-US" dirty="0"/>
              <a:t>(All external photo references in notes of respective slide)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8073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"/>
          <p:cNvSpPr txBox="1">
            <a:spLocks noGrp="1"/>
          </p:cNvSpPr>
          <p:nvPr>
            <p:ph type="title"/>
          </p:nvPr>
        </p:nvSpPr>
        <p:spPr>
          <a:xfrm>
            <a:off x="2525556" y="321711"/>
            <a:ext cx="40928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Features - Smart water quantity meter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84" name="Google Shape;284;p4"/>
          <p:cNvSpPr txBox="1">
            <a:spLocks noGrp="1"/>
          </p:cNvSpPr>
          <p:nvPr>
            <p:ph type="subTitle" idx="4"/>
          </p:nvPr>
        </p:nvSpPr>
        <p:spPr>
          <a:xfrm>
            <a:off x="1723441" y="1511129"/>
            <a:ext cx="5697114" cy="276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System to monitor water consumption in a household</a:t>
            </a:r>
            <a:endParaRPr sz="1600" dirty="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Relies on water flow sensor to measure water usage</a:t>
            </a:r>
            <a:endParaRPr sz="1600" dirty="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Proposes the use of a three-slab billing system based on liters consumed</a:t>
            </a:r>
            <a:endParaRPr sz="1600" dirty="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600" dirty="0"/>
              <a:t>Water consumption levels and billing information available on web portal</a:t>
            </a:r>
            <a:endParaRPr sz="1600" dirty="0"/>
          </a:p>
          <a:p>
            <a:pPr marL="4826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AutoNum type="arabicPeriod"/>
            </a:pPr>
            <a:r>
              <a:rPr lang="en-US" sz="1600" dirty="0"/>
              <a:t>SMS and email alerts to user when consumption crosses a limit</a:t>
            </a:r>
            <a:endParaRPr sz="1600" dirty="0"/>
          </a:p>
        </p:txBody>
      </p:sp>
      <p:sp>
        <p:nvSpPr>
          <p:cNvPr id="285" name="Google Shape;28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" descr="Table I- Water quality physical parameters standard value tab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5" y="795959"/>
            <a:ext cx="52387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 descr="Table II- Existing tariff system v/s proposed volume based slab syste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2625" y="2961033"/>
            <a:ext cx="523875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/>
          <p:nvPr/>
        </p:nvSpPr>
        <p:spPr>
          <a:xfrm>
            <a:off x="2647950" y="2662091"/>
            <a:ext cx="38481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- https://ieeexplore.ieee.org/document/8597179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" descr="Fig. 2. - Smart water monitoring system block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2583" y="405767"/>
            <a:ext cx="4901417" cy="417957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"/>
          <p:cNvSpPr/>
          <p:nvPr/>
        </p:nvSpPr>
        <p:spPr>
          <a:xfrm rot="10800000">
            <a:off x="-950023" y="-1133864"/>
            <a:ext cx="6573982" cy="7258834"/>
          </a:xfrm>
          <a:custGeom>
            <a:avLst/>
            <a:gdLst/>
            <a:ahLst/>
            <a:cxnLst/>
            <a:rect l="l" t="t" r="r" b="b"/>
            <a:pathLst>
              <a:path w="57522" h="53146" extrusionOk="0">
                <a:moveTo>
                  <a:pt x="38824" y="0"/>
                </a:moveTo>
                <a:cubicBezTo>
                  <a:pt x="36106" y="0"/>
                  <a:pt x="34222" y="1704"/>
                  <a:pt x="30325" y="3209"/>
                </a:cubicBezTo>
                <a:cubicBezTo>
                  <a:pt x="28876" y="3933"/>
                  <a:pt x="27395" y="4167"/>
                  <a:pt x="25907" y="4167"/>
                </a:cubicBezTo>
                <a:cubicBezTo>
                  <a:pt x="23199" y="4167"/>
                  <a:pt x="20471" y="3393"/>
                  <a:pt x="17884" y="3393"/>
                </a:cubicBezTo>
                <a:cubicBezTo>
                  <a:pt x="16641" y="3393"/>
                  <a:pt x="15430" y="3571"/>
                  <a:pt x="14270" y="4101"/>
                </a:cubicBezTo>
                <a:cubicBezTo>
                  <a:pt x="0" y="10344"/>
                  <a:pt x="24973" y="34425"/>
                  <a:pt x="8467" y="44676"/>
                </a:cubicBezTo>
                <a:lnTo>
                  <a:pt x="8919" y="45128"/>
                </a:lnTo>
                <a:cubicBezTo>
                  <a:pt x="8467" y="50920"/>
                  <a:pt x="14710" y="51812"/>
                  <a:pt x="19170" y="52704"/>
                </a:cubicBezTo>
                <a:cubicBezTo>
                  <a:pt x="21169" y="52998"/>
                  <a:pt x="23137" y="53146"/>
                  <a:pt x="25060" y="53146"/>
                </a:cubicBezTo>
                <a:cubicBezTo>
                  <a:pt x="37720" y="53146"/>
                  <a:pt x="48416" y="46755"/>
                  <a:pt x="53062" y="33974"/>
                </a:cubicBezTo>
                <a:cubicBezTo>
                  <a:pt x="57522" y="22831"/>
                  <a:pt x="55738" y="7668"/>
                  <a:pt x="43703" y="1425"/>
                </a:cubicBezTo>
                <a:cubicBezTo>
                  <a:pt x="41662" y="402"/>
                  <a:pt x="40144" y="0"/>
                  <a:pt x="388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"/>
          <p:cNvSpPr/>
          <p:nvPr/>
        </p:nvSpPr>
        <p:spPr>
          <a:xfrm rot="10800000">
            <a:off x="-1261751" y="-1182358"/>
            <a:ext cx="6573982" cy="7258834"/>
          </a:xfrm>
          <a:custGeom>
            <a:avLst/>
            <a:gdLst/>
            <a:ahLst/>
            <a:cxnLst/>
            <a:rect l="l" t="t" r="r" b="b"/>
            <a:pathLst>
              <a:path w="57522" h="53146" extrusionOk="0">
                <a:moveTo>
                  <a:pt x="38824" y="0"/>
                </a:moveTo>
                <a:cubicBezTo>
                  <a:pt x="36106" y="0"/>
                  <a:pt x="34222" y="1704"/>
                  <a:pt x="30325" y="3209"/>
                </a:cubicBezTo>
                <a:cubicBezTo>
                  <a:pt x="28876" y="3933"/>
                  <a:pt x="27395" y="4167"/>
                  <a:pt x="25907" y="4167"/>
                </a:cubicBezTo>
                <a:cubicBezTo>
                  <a:pt x="23199" y="4167"/>
                  <a:pt x="20471" y="3393"/>
                  <a:pt x="17884" y="3393"/>
                </a:cubicBezTo>
                <a:cubicBezTo>
                  <a:pt x="16641" y="3393"/>
                  <a:pt x="15430" y="3571"/>
                  <a:pt x="14270" y="4101"/>
                </a:cubicBezTo>
                <a:cubicBezTo>
                  <a:pt x="0" y="10344"/>
                  <a:pt x="24973" y="34425"/>
                  <a:pt x="8467" y="44676"/>
                </a:cubicBezTo>
                <a:lnTo>
                  <a:pt x="8919" y="45128"/>
                </a:lnTo>
                <a:cubicBezTo>
                  <a:pt x="8467" y="50920"/>
                  <a:pt x="14710" y="51812"/>
                  <a:pt x="19170" y="52704"/>
                </a:cubicBezTo>
                <a:cubicBezTo>
                  <a:pt x="21169" y="52998"/>
                  <a:pt x="23137" y="53146"/>
                  <a:pt x="25060" y="53146"/>
                </a:cubicBezTo>
                <a:cubicBezTo>
                  <a:pt x="37720" y="53146"/>
                  <a:pt x="48416" y="46755"/>
                  <a:pt x="53062" y="33974"/>
                </a:cubicBezTo>
                <a:cubicBezTo>
                  <a:pt x="57522" y="22831"/>
                  <a:pt x="55738" y="7668"/>
                  <a:pt x="43703" y="1425"/>
                </a:cubicBezTo>
                <a:cubicBezTo>
                  <a:pt x="41662" y="402"/>
                  <a:pt x="40144" y="0"/>
                  <a:pt x="388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 txBox="1"/>
          <p:nvPr/>
        </p:nvSpPr>
        <p:spPr>
          <a:xfrm>
            <a:off x="131618" y="315283"/>
            <a:ext cx="36714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Hardware diagram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"/>
          <p:cNvSpPr txBox="1"/>
          <p:nvPr/>
        </p:nvSpPr>
        <p:spPr>
          <a:xfrm>
            <a:off x="131618" y="917775"/>
            <a:ext cx="3449782" cy="403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Turbidity, temperature, and pH sensors: </a:t>
            </a: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For water quality measurements</a:t>
            </a:r>
            <a:endParaRPr sz="1600" b="1" i="0" u="none" strike="noStrike" cap="none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Arduino Uno: </a:t>
            </a: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Collects sensor readings rather than ADC module. USB serial communication with RPi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Water flow sensor: </a:t>
            </a: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For water consumption measurements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Solenoid valve: </a:t>
            </a: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 control water supply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LCD display: </a:t>
            </a: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Used in 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RPi Model 3B: </a:t>
            </a: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Runs water quality/quantity calculations and sends data to web portal</a:t>
            </a:r>
            <a:endParaRPr sz="1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5"/>
          <p:cNvSpPr txBox="1"/>
          <p:nvPr/>
        </p:nvSpPr>
        <p:spPr>
          <a:xfrm>
            <a:off x="4769241" y="4585339"/>
            <a:ext cx="38481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- https://ieeexplore.ieee.org/document/8597179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7" descr="Grove - PH Sensor Kit (E-201C-Blue) | Seeed Studio Wik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2298" y="595745"/>
            <a:ext cx="2267523" cy="170064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7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Sensors – SEN0161 pH sensor</a:t>
            </a:r>
            <a:endParaRPr/>
          </a:p>
        </p:txBody>
      </p:sp>
      <p:sp>
        <p:nvSpPr>
          <p:cNvPr id="311" name="Google Shape;311;p7"/>
          <p:cNvSpPr txBox="1">
            <a:spLocks noGrp="1"/>
          </p:cNvSpPr>
          <p:nvPr>
            <p:ph type="subTitle" idx="4"/>
          </p:nvPr>
        </p:nvSpPr>
        <p:spPr>
          <a:xfrm>
            <a:off x="830169" y="1181724"/>
            <a:ext cx="5161922" cy="27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Measures pH by comparing the voltage of the glass electrode and reference electrode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Glass electrode experiences potential difference when interacting with hydrogen ions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Connected to module which converts reading to analog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3.3V/5.0V operation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0 - 14 pH operation range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±0.15 pH resolution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0 - 60 ºC operating temperature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&lt;1 minute response time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12" name="Google Shape;312;p7" descr="How do pH sensors work?"/>
          <p:cNvPicPr preferRelativeResize="0"/>
          <p:nvPr/>
        </p:nvPicPr>
        <p:blipFill rotWithShape="1">
          <a:blip r:embed="rId4">
            <a:alphaModFix/>
          </a:blip>
          <a:srcRect b="9801"/>
          <a:stretch/>
        </p:blipFill>
        <p:spPr>
          <a:xfrm>
            <a:off x="6266279" y="2216729"/>
            <a:ext cx="2337721" cy="292330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7724" y="935975"/>
            <a:ext cx="1700643" cy="170064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Sensors – SEN0189 turbidiy sensor</a:t>
            </a:r>
            <a:endParaRPr/>
          </a:p>
        </p:txBody>
      </p:sp>
      <p:sp>
        <p:nvSpPr>
          <p:cNvPr id="320" name="Google Shape;320;p8"/>
          <p:cNvSpPr txBox="1">
            <a:spLocks noGrp="1"/>
          </p:cNvSpPr>
          <p:nvPr>
            <p:ph type="subTitle" idx="4"/>
          </p:nvPr>
        </p:nvSpPr>
        <p:spPr>
          <a:xfrm>
            <a:off x="830169" y="1181724"/>
            <a:ext cx="5161922" cy="27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Measures the clarity of the water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Emits a light and measures the scattered light in the water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Connected to module which converts reading to analog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5.0V operation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0 - 1000 Nephelometric Turbidity unit (NTU) operation range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±30 NTU resolution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-20 - 90 ºC operating temperature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&lt;500 ms response time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21" name="Google Shape;321;p8" descr="TC007 Turbidimeter - Kemtra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9773" y="2955254"/>
            <a:ext cx="3076543" cy="170064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0840" y="935975"/>
            <a:ext cx="2059031" cy="154427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9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Sensors – Analog water flow sensor</a:t>
            </a:r>
            <a:endParaRPr/>
          </a:p>
        </p:txBody>
      </p:sp>
      <p:sp>
        <p:nvSpPr>
          <p:cNvPr id="329" name="Google Shape;329;p9"/>
          <p:cNvSpPr txBox="1">
            <a:spLocks noGrp="1"/>
          </p:cNvSpPr>
          <p:nvPr>
            <p:ph type="subTitle" idx="4"/>
          </p:nvPr>
        </p:nvSpPr>
        <p:spPr>
          <a:xfrm>
            <a:off x="830169" y="1181724"/>
            <a:ext cx="5161922" cy="27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Measures the flow rate of the water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Internal turbine spins according to water flow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Hall-effect sensor detects magnet and translate rotations to PWM signal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5.0 - 18.0V operation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0 - 30 L/min operation range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-25 - 80 ºC operating temperature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&lt;500 ms response time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30" name="Google Shape;330;p9"/>
          <p:cNvPicPr preferRelativeResize="0"/>
          <p:nvPr/>
        </p:nvPicPr>
        <p:blipFill rotWithShape="1">
          <a:blip r:embed="rId4">
            <a:alphaModFix/>
          </a:blip>
          <a:srcRect b="13523"/>
          <a:stretch/>
        </p:blipFill>
        <p:spPr>
          <a:xfrm>
            <a:off x="5541309" y="2571750"/>
            <a:ext cx="3358091" cy="157146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1816</Words>
  <Application>Microsoft Office PowerPoint</Application>
  <PresentationFormat>On-screen Show (16:9)</PresentationFormat>
  <Paragraphs>217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Noto Sans Symbols</vt:lpstr>
      <vt:lpstr>Josefin Sans</vt:lpstr>
      <vt:lpstr>Open Sans SemiBold</vt:lpstr>
      <vt:lpstr>Open Sans</vt:lpstr>
      <vt:lpstr>Arial</vt:lpstr>
      <vt:lpstr>Aquatic and Physical Therapy Center XL by Slidesgo</vt:lpstr>
      <vt:lpstr>Smart Water  Quality Monitoring</vt:lpstr>
      <vt:lpstr>Smart Water Monitoring System for Real-time water quality and usage monitoring</vt:lpstr>
      <vt:lpstr>Features - Smart water quality meter </vt:lpstr>
      <vt:lpstr>Features - Smart water quantity meter  </vt:lpstr>
      <vt:lpstr>PowerPoint Presentation</vt:lpstr>
      <vt:lpstr>PowerPoint Presentation</vt:lpstr>
      <vt:lpstr>Sensors – SEN0161 pH sensor</vt:lpstr>
      <vt:lpstr>Sensors – SEN0189 turbidiy sensor</vt:lpstr>
      <vt:lpstr>Sensors – Analog water flow sensor</vt:lpstr>
      <vt:lpstr>Other sensors</vt:lpstr>
      <vt:lpstr>Raspberry Pi model 3B</vt:lpstr>
      <vt:lpstr>Actuators – Solenoid valve</vt:lpstr>
      <vt:lpstr>Software flowchart</vt:lpstr>
      <vt:lpstr>PowerPoint Presentation</vt:lpstr>
      <vt:lpstr>PowerPoint Presentation</vt:lpstr>
      <vt:lpstr>IoT based Smart Water Quality Monitoring System</vt:lpstr>
      <vt:lpstr>Features – Water quality parameters collection </vt:lpstr>
      <vt:lpstr>Features – Desktop application  </vt:lpstr>
      <vt:lpstr>PowerPoint Presentation</vt:lpstr>
      <vt:lpstr>Sensors – DFR0300 conductivity sensor</vt:lpstr>
      <vt:lpstr>Sensors – DFR0198 temperature sensor</vt:lpstr>
      <vt:lpstr>SEN0161 pH sensor</vt:lpstr>
      <vt:lpstr>Controllers – Arduino Uno Rev3</vt:lpstr>
      <vt:lpstr>PowerPoint Presentation</vt:lpstr>
      <vt:lpstr>Software flowchart - Arduino</vt:lpstr>
      <vt:lpstr>Software flowchart – Desktop app</vt:lpstr>
      <vt:lpstr>PowerPoint Presentation</vt:lpstr>
      <vt:lpstr>PowerPoint Presentation</vt:lpstr>
      <vt:lpstr>PowerPoint Presentation</vt:lpstr>
      <vt:lpstr>PowerPoint Presentation</vt:lpstr>
      <vt:lpstr>Findings &amp; Conclusion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Water  Quality Monitoring</dc:title>
  <cp:lastModifiedBy>Ahmad Mansour</cp:lastModifiedBy>
  <cp:revision>6</cp:revision>
  <dcterms:modified xsi:type="dcterms:W3CDTF">2023-11-14T09:23:38Z</dcterms:modified>
</cp:coreProperties>
</file>